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432" r:id="rId2"/>
    <p:sldId id="285" r:id="rId3"/>
    <p:sldId id="423" r:id="rId4"/>
    <p:sldId id="434" r:id="rId5"/>
    <p:sldId id="441" r:id="rId6"/>
    <p:sldId id="443" r:id="rId7"/>
    <p:sldId id="500" r:id="rId8"/>
    <p:sldId id="445" r:id="rId9"/>
    <p:sldId id="446" r:id="rId10"/>
    <p:sldId id="447" r:id="rId11"/>
    <p:sldId id="487" r:id="rId12"/>
    <p:sldId id="486" r:id="rId13"/>
    <p:sldId id="490" r:id="rId14"/>
    <p:sldId id="492" r:id="rId15"/>
    <p:sldId id="494" r:id="rId16"/>
    <p:sldId id="453" r:id="rId17"/>
    <p:sldId id="496" r:id="rId18"/>
    <p:sldId id="456" r:id="rId19"/>
    <p:sldId id="288" r:id="rId20"/>
    <p:sldId id="459" r:id="rId21"/>
    <p:sldId id="460" r:id="rId22"/>
    <p:sldId id="294" r:id="rId2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5226" autoAdjust="0"/>
  </p:normalViewPr>
  <p:slideViewPr>
    <p:cSldViewPr snapToGrid="0" snapToObjects="1">
      <p:cViewPr>
        <p:scale>
          <a:sx n="150" d="100"/>
          <a:sy n="150" d="100"/>
        </p:scale>
        <p:origin x="86" y="-24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829190925671632E-2"/>
          <c:y val="1.8445560095324321E-2"/>
          <c:w val="0.42339226112864803"/>
          <c:h val="0.91973209234300746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C3F-429C-884D-FAC166AE36AA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1C3F-429C-884D-FAC166AE36A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1C3F-429C-884D-FAC166AE36A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1C3F-429C-884D-FAC166AE36A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68,3%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C3F-429C-884D-FAC166AE36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C3F-429C-884D-FAC166AE36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25,7%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C3F-429C-884D-FAC166AE36A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C3F-429C-884D-FAC166AE36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  <a:latin typeface="Roboto" panose="02000000000000000000" pitchFamily="2" charset="0"/>
                    <a:ea typeface="Roboto" panose="02000000000000000000" pitchFamily="2" charset="0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IIaPGWCLC!$F$17:$I$17</c:f>
              <c:numCache>
                <c:formatCode>0.0</c:formatCode>
                <c:ptCount val="4"/>
                <c:pt idx="0">
                  <c:v>68.3</c:v>
                </c:pt>
                <c:pt idx="1">
                  <c:v>5</c:v>
                </c:pt>
                <c:pt idx="2">
                  <c:v>25.7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3F-429C-884D-FAC166AE36AA}"/>
            </c:ext>
          </c:extLst>
        </c:ser>
        <c:ser>
          <c:idx val="0"/>
          <c:order val="1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C3F-429C-884D-FAC166AE36AA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C3F-429C-884D-FAC166AE36A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C3F-429C-884D-FAC166AE36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C3F-429C-884D-FAC166AE36A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54,1%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C3F-429C-884D-FAC166AE36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1,9%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C3F-429C-884D-FAC166AE36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38,8%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C3F-429C-884D-FAC166AE36A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5,2%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C3F-429C-884D-FAC166AE36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IIaPGWCLC!$F$32:$I$32</c:f>
              <c:numCache>
                <c:formatCode>0.0</c:formatCode>
                <c:ptCount val="4"/>
                <c:pt idx="0">
                  <c:v>54.120258518009599</c:v>
                </c:pt>
                <c:pt idx="1">
                  <c:v>1.8690631138853311</c:v>
                </c:pt>
                <c:pt idx="2">
                  <c:v>38.794342156595341</c:v>
                </c:pt>
                <c:pt idx="3">
                  <c:v>5.2163362115097271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C3F-429C-884D-FAC166AE36A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54156643677186878"/>
          <c:y val="3.2278543412340405E-2"/>
          <c:w val="0.45843356322813134"/>
          <c:h val="0.96149506442615307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66F-4B4C-BC98-A5D5B3A9348A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66F-4B4C-BC98-A5D5B3A9348A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66F-4B4C-BC98-A5D5B3A9348A}"/>
              </c:ext>
            </c:extLst>
          </c:dPt>
          <c:dLbls>
            <c:dLbl>
              <c:idx val="1"/>
              <c:layout>
                <c:manualLayout>
                  <c:x val="7.7305012579390611E-2"/>
                  <c:y val="0.151449461815445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6F-4B4C-BC98-A5D5B3A9348A}"/>
                </c:ext>
              </c:extLst>
            </c:dLbl>
            <c:dLbl>
              <c:idx val="2"/>
              <c:layout>
                <c:manualLayout>
                  <c:x val="6.6498224422553973E-2"/>
                  <c:y val="0.140464532767757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6F-4B4C-BC98-A5D5B3A9348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Bug!$D$28:$F$28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Bug!$D$30:$F$30</c:f>
              <c:numCache>
                <c:formatCode>0%</c:formatCode>
                <c:ptCount val="3"/>
                <c:pt idx="0">
                  <c:v>0.90157480314960625</c:v>
                </c:pt>
                <c:pt idx="1">
                  <c:v>7.874015748031496E-3</c:v>
                </c:pt>
                <c:pt idx="2">
                  <c:v>9.055118110236221E-2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F-4B4C-BC98-A5D5B3A9348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00751877357188"/>
          <c:y val="0.40595982793817442"/>
          <c:w val="0.204829818700093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F3-4FA4-B976-868ACAD4CF8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F3-4FA4-B976-868ACAD4CF8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Bug!$H$28:$I$28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Bug!$H$30:$I$30</c:f>
              <c:numCache>
                <c:formatCode>0%</c:formatCode>
                <c:ptCount val="2"/>
                <c:pt idx="0">
                  <c:v>0.60869565217391308</c:v>
                </c:pt>
                <c:pt idx="1">
                  <c:v>0.39130434782608697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F3-4FA4-B976-868ACAD4CF8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99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23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352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36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85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6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04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31.05.2021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8.jpe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32816AC3-9F65-4631-B1AA-9D3EBBB18E99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Bugu (obszar dorzecza Wisły)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70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Bugu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</a:t>
            </a:r>
            <a:endParaRPr lang="pl-PL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8A0B25D-3908-4F17-AEAC-1DD68DC8B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975" y="1458588"/>
            <a:ext cx="4402147" cy="400380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266038"/>
            <a:ext cx="4010025" cy="49521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</a:t>
            </a:r>
            <a:b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granicach Polski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 zarazem największy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wschodnią i fragment środkowej części kraju, a jego powierzchnia wynosi ok. 185 tys. km</a:t>
            </a:r>
            <a:r>
              <a:rPr lang="pl-PL" sz="130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stanowi ok. 59%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Wisły leży w województwach: śląskim, małopolskim, podkarpackim, lubelskim, świętokrzyskim, łódzkim, mazowieckim, podlaskim, warmińsko-mazurskim, kujawsko- pomorskim i 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siedem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Małej Wisły (RZGW Gliwice),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Górnej-Zachodniej Wisły (RZGW Kraków),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 (RZGW Rzeszów),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Narwi (RZGW Białystok),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 (RZGW Lublin),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Wisły (RZGW Warszawa),</a:t>
            </a:r>
          </a:p>
          <a:p>
            <a:pPr marL="354013" lvl="0" indent="-354013" algn="just"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Wisły (RZGW Gdańsk).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880114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26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499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8679820" y="787401"/>
            <a:ext cx="3325367" cy="508667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AEA41D67-4903-4CB5-9901-2468711E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409" y="4027340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Wisły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510402"/>
              </p:ext>
            </p:extLst>
          </p:nvPr>
        </p:nvGraphicFramePr>
        <p:xfrm>
          <a:off x="4488402" y="585628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0EDA4D13-30FB-431E-9D61-055A7BE0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2735502"/>
            <a:ext cx="3290185" cy="1069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169 jcwp, 94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240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2 056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1974850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2 251 jcwp</a:t>
            </a:r>
          </a:p>
        </p:txBody>
      </p:sp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Bugu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206377"/>
            <a:ext cx="5381625" cy="47182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 powstał z wydzielenia z regionu wodnego Środkowej Wisły (aPGW) dodatkowych dwóch regionów: Bugu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Narwi.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Zajmuje powierzchnię ok. 16% powierzchni obszaru dorzecza Wisły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województwach: lubelskim, mazowieckim i podlaskim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Bugu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302076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Bugu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867355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Bugu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E453238-0EE9-4F66-90A1-ABB15494B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440" y="829096"/>
            <a:ext cx="5626495" cy="5117360"/>
          </a:xfrm>
          <a:prstGeom prst="rect">
            <a:avLst/>
          </a:prstGeom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A50644B0-F51E-48EC-8823-79A85502D2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450735"/>
              </p:ext>
            </p:extLst>
          </p:nvPr>
        </p:nvGraphicFramePr>
        <p:xfrm>
          <a:off x="655634" y="4097610"/>
          <a:ext cx="4153784" cy="184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Bugu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346110"/>
              </p:ext>
            </p:extLst>
          </p:nvPr>
        </p:nvGraphicFramePr>
        <p:xfrm>
          <a:off x="4008051" y="594630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333780"/>
              </p:ext>
            </p:extLst>
          </p:nvPr>
        </p:nvGraphicFramePr>
        <p:xfrm>
          <a:off x="9302699" y="441759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</a:t>
                      </a:r>
                      <a:r>
                        <a:rPr lang="pl-PL" altLang="pl-PL" sz="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Bugu: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254 (15%)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Bugu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10235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959AA3DD-58D5-4950-8290-E6AD74762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850531"/>
              </p:ext>
            </p:extLst>
          </p:nvPr>
        </p:nvGraphicFramePr>
        <p:xfrm>
          <a:off x="9302699" y="2055975"/>
          <a:ext cx="2889301" cy="2195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B9A7D6F-964F-45B0-956C-6F2D5CBB3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051" y="1233795"/>
            <a:ext cx="5176589" cy="470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Bugu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728405"/>
              </p:ext>
            </p:extLst>
          </p:nvPr>
        </p:nvGraphicFramePr>
        <p:xfrm>
          <a:off x="4023089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348081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Bugu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498985"/>
              </p:ext>
            </p:extLst>
          </p:nvPr>
        </p:nvGraphicFramePr>
        <p:xfrm>
          <a:off x="9382702" y="2340413"/>
          <a:ext cx="2809298" cy="212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4" name="Grupa 23">
            <a:extLst>
              <a:ext uri="{FF2B5EF4-FFF2-40B4-BE49-F238E27FC236}">
                <a16:creationId xmlns:a16="http://schemas.microsoft.com/office/drawing/2014/main" id="{DDE096D1-B057-49E8-B833-0D391F331EC4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1649A8CA-811F-415F-87CB-2E9FAC949B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Bugu: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254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1 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A5D9FBF9-74B6-47F6-B73C-A8B41C61E529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id="{27E8773B-D75E-403C-B45B-4BF7301756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Bugu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29" name="Text Box 12">
              <a:extLst>
                <a:ext uri="{FF2B5EF4-FFF2-40B4-BE49-F238E27FC236}">
                  <a16:creationId xmlns:a16="http://schemas.microsoft.com/office/drawing/2014/main" id="{8C94B7B0-D01E-41C4-8C22-ECA9A205A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C0380D94-31D5-4D27-B449-885A23B92E75}"/>
                </a:ext>
              </a:extLst>
            </p:cNvPr>
            <p:cNvSpPr/>
            <p:nvPr/>
          </p:nvSpPr>
          <p:spPr>
            <a:xfrm>
              <a:off x="510235" y="207081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965B5E6-76B9-4770-880C-81557D74EC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089" y="1233795"/>
            <a:ext cx="5206741" cy="473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Bugu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36493"/>
              </p:ext>
            </p:extLst>
          </p:nvPr>
        </p:nvGraphicFramePr>
        <p:xfrm>
          <a:off x="4027978" y="597391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975527"/>
              </p:ext>
            </p:extLst>
          </p:nvPr>
        </p:nvGraphicFramePr>
        <p:xfrm>
          <a:off x="9382702" y="4401488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Bugu</a:t>
                      </a:r>
                      <a:endParaRPr kumimoji="0" lang="en-US" altLang="pl-PL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C96DBA8D-D5A1-480A-AB4A-11CF8C5272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50114"/>
              </p:ext>
            </p:extLst>
          </p:nvPr>
        </p:nvGraphicFramePr>
        <p:xfrm>
          <a:off x="9171831" y="2175525"/>
          <a:ext cx="3020169" cy="2166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1" name="Grupa 20">
            <a:extLst>
              <a:ext uri="{FF2B5EF4-FFF2-40B4-BE49-F238E27FC236}">
                <a16:creationId xmlns:a16="http://schemas.microsoft.com/office/drawing/2014/main" id="{4A06B70F-BC7A-4681-9AFD-C6F87BB28258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CD87112B-0EC1-439D-8999-5A5668EBB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Bugu: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254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23 (5%)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761212F8-A3F6-4A7B-A527-37ADEC3FB984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6C55EEF1-1A31-4647-96F3-BFD882E7B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Bugu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B6C46152-5DB9-4453-B8FA-7B3E605EC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F699B09C-F85C-4918-8D40-2F51A06A0E2D}"/>
                </a:ext>
              </a:extLst>
            </p:cNvPr>
            <p:cNvSpPr/>
            <p:nvPr/>
          </p:nvSpPr>
          <p:spPr>
            <a:xfrm>
              <a:off x="510235" y="2307622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619E8E1-CE74-4DEE-887A-02F93AA85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979" y="1233795"/>
            <a:ext cx="5248102" cy="47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5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Bugu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582888"/>
              </p:ext>
            </p:extLst>
          </p:nvPr>
        </p:nvGraphicFramePr>
        <p:xfrm>
          <a:off x="5094907" y="589008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4525AC2E-7ACE-4589-9D06-9836895D2BA9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8F379C99-D25E-43B6-94B1-613262216E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Bugu: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254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9 (10%)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044C837A-8B6B-4016-AB75-E7F8DABC6E11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86BF7555-A2B5-4506-BA6F-A49942087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Bugu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6E085377-9750-450C-959C-80013719D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B846D15D-2771-4860-B4A4-17AD878B578F}"/>
                </a:ext>
              </a:extLst>
            </p:cNvPr>
            <p:cNvSpPr/>
            <p:nvPr/>
          </p:nvSpPr>
          <p:spPr>
            <a:xfrm>
              <a:off x="510235" y="3031220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7AF482D-D76B-4A6D-9964-48C59D9CF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907" y="786448"/>
            <a:ext cx="5703780" cy="51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8C0E199-B693-4666-BD1A-30CCB658F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863" y="838017"/>
            <a:ext cx="5697529" cy="5181966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Bugu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756276"/>
              </p:ext>
            </p:extLst>
          </p:nvPr>
        </p:nvGraphicFramePr>
        <p:xfrm>
          <a:off x="5288303" y="592555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5B90FB9E-06B4-455E-829D-284495F3F91B}"/>
              </a:ext>
            </a:extLst>
          </p:cNvPr>
          <p:cNvGrpSpPr/>
          <p:nvPr/>
        </p:nvGrpSpPr>
        <p:grpSpPr>
          <a:xfrm>
            <a:off x="391226" y="1233795"/>
            <a:ext cx="3499483" cy="4836804"/>
            <a:chOff x="391226" y="1233795"/>
            <a:chExt cx="3325367" cy="4836804"/>
          </a:xfrm>
        </p:grpSpPr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E81A10BC-5A79-4001-9CE2-DACA2590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 Bugu: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254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(4%)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23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(10%)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D818079B-95D7-4514-8655-AB187003329D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409BFB2D-A189-41E4-B750-A8855690F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2929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Bugu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87%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12%</a:t>
              </a: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9CB237A6-89DF-49EE-B707-D920968C2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 w regionie: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9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248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4003D893-BDA6-45F0-95F2-76AD631325AA}"/>
                </a:ext>
              </a:extLst>
            </p:cNvPr>
            <p:cNvSpPr/>
            <p:nvPr/>
          </p:nvSpPr>
          <p:spPr>
            <a:xfrm>
              <a:off x="510235" y="527797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082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94823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F42D16C-12F6-4683-8FB2-E54D00CC6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5559" y="787399"/>
            <a:ext cx="5746441" cy="5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41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 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486931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10" name="Obraz 11">
            <a:extLst>
              <a:ext uri="{FF2B5EF4-FFF2-40B4-BE49-F238E27FC236}">
                <a16:creationId xmlns:a16="http://schemas.microsoft.com/office/drawing/2014/main" id="{65753047-034E-4815-98D3-FC6BB9251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3EDAE13E-66AF-4234-8CDA-F6DF3DC667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0038" y="765277"/>
            <a:ext cx="6011962" cy="5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573189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10" name="Obraz 11">
            <a:extLst>
              <a:ext uri="{FF2B5EF4-FFF2-40B4-BE49-F238E27FC236}">
                <a16:creationId xmlns:a16="http://schemas.microsoft.com/office/drawing/2014/main" id="{BEFDC491-6244-4CAA-B9AB-E1504DD6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25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7CC2FA24-3260-4197-95AE-9824E84A37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6218" y="787400"/>
            <a:ext cx="5925781" cy="5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7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187307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AF67485-FC27-4A0E-B50B-9A7EB3A69A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787400"/>
            <a:ext cx="5882640" cy="535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8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9" y="787400"/>
            <a:ext cx="1123893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F227B77-6D00-4CD7-B388-1962B6C68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716163"/>
              </p:ext>
            </p:extLst>
          </p:nvPr>
        </p:nvGraphicFramePr>
        <p:xfrm>
          <a:off x="1677194" y="2683123"/>
          <a:ext cx="3878032" cy="88392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RWr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636071"/>
                  </a:ext>
                </a:extLst>
              </a:tr>
            </a:tbl>
          </a:graphicData>
        </a:graphic>
      </p:graphicFrame>
      <p:pic>
        <p:nvPicPr>
          <p:cNvPr id="10" name="Obraz 11">
            <a:extLst>
              <a:ext uri="{FF2B5EF4-FFF2-40B4-BE49-F238E27FC236}">
                <a16:creationId xmlns:a16="http://schemas.microsoft.com/office/drawing/2014/main" id="{8DAE02D3-55A7-48A7-A8A9-14EB6F9C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25CE21A-7BE2-4724-B8C3-E0818322D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6219" y="734218"/>
            <a:ext cx="5925781" cy="5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536186" y="2444869"/>
            <a:ext cx="544773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335197"/>
              </p:ext>
            </p:extLst>
          </p:nvPr>
        </p:nvGraphicFramePr>
        <p:xfrm>
          <a:off x="6451601" y="595757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Bugu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FA018D22-2CA7-43CA-91FF-E20E61CB2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243" y="787400"/>
            <a:ext cx="5648119" cy="51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Bugu</a:t>
            </a:r>
            <a:b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C48A13A8-8477-4CA4-BFDA-49BAFF7C8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679553"/>
              </p:ext>
            </p:extLst>
          </p:nvPr>
        </p:nvGraphicFramePr>
        <p:xfrm>
          <a:off x="1677194" y="2683123"/>
          <a:ext cx="3878032" cy="701040"/>
        </p:xfrm>
        <a:graphic>
          <a:graphicData uri="http://schemas.openxmlformats.org/drawingml/2006/table">
            <a:tbl>
              <a:tblPr/>
              <a:tblGrid>
                <a:gridCol w="1749843">
                  <a:extLst>
                    <a:ext uri="{9D8B030D-6E8A-4147-A177-3AD203B41FA5}">
                      <a16:colId xmlns:a16="http://schemas.microsoft.com/office/drawing/2014/main" val="1348728911"/>
                    </a:ext>
                  </a:extLst>
                </a:gridCol>
                <a:gridCol w="2128189">
                  <a:extLst>
                    <a:ext uri="{9D8B030D-6E8A-4147-A177-3AD203B41FA5}">
                      <a16:colId xmlns:a16="http://schemas.microsoft.com/office/drawing/2014/main" val="1117946709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Bugu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4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ilościowe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1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chemiczne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82110"/>
                  </a:ext>
                </a:extLst>
              </a:tr>
            </a:tbl>
          </a:graphicData>
        </a:graphic>
      </p:graphicFrame>
      <p:pic>
        <p:nvPicPr>
          <p:cNvPr id="15" name="Obraz 11">
            <a:extLst>
              <a:ext uri="{FF2B5EF4-FFF2-40B4-BE49-F238E27FC236}">
                <a16:creationId xmlns:a16="http://schemas.microsoft.com/office/drawing/2014/main" id="{BADB2184-55F9-4C9A-98FF-1BF7010E8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971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E4F6B59-2F02-40ED-98CB-6D03D2207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919" y="789901"/>
            <a:ext cx="5923031" cy="53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46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13807CA6-8A84-4773-A6DE-17C40F1F7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9" y="1229730"/>
            <a:ext cx="5031162" cy="4575897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D57F933-FA14-4F8C-9DAC-497785EFB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51" y="1228522"/>
            <a:ext cx="5031161" cy="4575896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669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Bugu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78%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Bugu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988038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110703"/>
            <a:ext cx="11141075" cy="18194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Bugu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poniżej 1%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2034</Words>
  <Application>Microsoft Office PowerPoint</Application>
  <PresentationFormat>Panoramiczny</PresentationFormat>
  <Paragraphs>280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382</cp:revision>
  <dcterms:created xsi:type="dcterms:W3CDTF">2017-12-14T14:22:37Z</dcterms:created>
  <dcterms:modified xsi:type="dcterms:W3CDTF">2021-06-01T12:41:09Z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